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3" autoAdjust="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ED43-2E1C-44C2-8A6D-FE8D3179541B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B1742-7066-41B6-A240-8A8BD1C2E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50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B1742-7066-41B6-A240-8A8BD1C2E0D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62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69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9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5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496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715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26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420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95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21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6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23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89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33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77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32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89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B332FA8-7FA1-4873-97F1-F638691CCEE3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517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09964" y="644437"/>
            <a:ext cx="97443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«Кубанский государственный технологический университет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 smtClean="0"/>
              <a:t>Курсовой </a:t>
            </a:r>
            <a:r>
              <a:rPr lang="ru-RU" sz="2400" dirty="0" smtClean="0"/>
              <a:t>проект на тему</a:t>
            </a:r>
            <a:r>
              <a:rPr lang="en-US" sz="2400" dirty="0" smtClean="0"/>
              <a:t>: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автоматизации пункта проката видеокассет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Грищенко А. В.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Гр. 18-К-АС1</a:t>
            </a:r>
          </a:p>
          <a:p>
            <a:pPr algn="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доцент, Попова 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4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2689" y="130230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и анализ вариантов использования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807389" y="5067300"/>
            <a:ext cx="2130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853506"/>
            <a:ext cx="7962900" cy="421379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42689" y="913689"/>
            <a:ext cx="340061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было указано выше, управление данной системой осуществляется единолично работником сервиса. Изначально есть 8 альтернатив использования ПО – от поиска по каталогу кассет до добавления новой кассеты в список заявок. Основными являются операции работы с БД кассет, клиентов, операции сдачи в аренду и приема видеокассет.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53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48927" y="143674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48927" y="2237386"/>
            <a:ext cx="47247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Исходя из </a:t>
            </a:r>
            <a:r>
              <a:rPr lang="ru-RU" sz="2000" dirty="0" smtClean="0"/>
              <a:t>вышеизложенных </a:t>
            </a:r>
            <a:r>
              <a:rPr lang="ru-RU" sz="2000" dirty="0"/>
              <a:t>вариантов использования диаграммы, на проектируемой диаграмме классов следует расположить </a:t>
            </a:r>
            <a:r>
              <a:rPr lang="ru-RU" sz="2000" dirty="0" smtClean="0"/>
              <a:t>4 класса: кассеты, клиенты, арендованные кассеты, список заявок.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063" y="1048260"/>
            <a:ext cx="5826661" cy="462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28600" y="339267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диаграмма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13" y="1158305"/>
            <a:ext cx="8244719" cy="459384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28600" y="1043167"/>
            <a:ext cx="355541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Событийная </a:t>
            </a:r>
            <a:r>
              <a:rPr lang="ru-RU" sz="2000" dirty="0"/>
              <a:t>цепочка </a:t>
            </a:r>
            <a:r>
              <a:rPr lang="ru-RU" sz="2000" dirty="0" smtClean="0"/>
              <a:t>процессов</a:t>
            </a:r>
            <a:r>
              <a:rPr lang="ru-RU" sz="2000" dirty="0"/>
              <a:t> (EPC-диаграмма, </a:t>
            </a:r>
            <a:r>
              <a:rPr lang="ru-RU" sz="2000" dirty="0" smtClean="0"/>
              <a:t>англ.</a:t>
            </a:r>
            <a:r>
              <a:rPr lang="ru-RU" sz="2000" dirty="0"/>
              <a:t> </a:t>
            </a:r>
            <a:r>
              <a:rPr lang="ru-RU" sz="2000" dirty="0" err="1"/>
              <a:t>event-driven</a:t>
            </a:r>
            <a:r>
              <a:rPr lang="ru-RU" sz="2000" dirty="0"/>
              <a:t> </a:t>
            </a:r>
            <a:r>
              <a:rPr lang="ru-RU" sz="2000" dirty="0" err="1"/>
              <a:t>process</a:t>
            </a:r>
            <a:r>
              <a:rPr lang="ru-RU" sz="2000" dirty="0"/>
              <a:t> </a:t>
            </a:r>
            <a:r>
              <a:rPr lang="ru-RU" sz="2000" dirty="0" err="1"/>
              <a:t>chain</a:t>
            </a:r>
            <a:r>
              <a:rPr lang="ru-RU" sz="2000" dirty="0"/>
              <a:t>) — тип </a:t>
            </a:r>
            <a:r>
              <a:rPr lang="ru-RU" sz="2000" dirty="0" smtClean="0"/>
              <a:t>блок-схемы, </a:t>
            </a:r>
            <a:r>
              <a:rPr lang="ru-RU" sz="2000" dirty="0"/>
              <a:t>используемой для </a:t>
            </a:r>
            <a:r>
              <a:rPr lang="ru-RU" sz="2000" dirty="0" smtClean="0"/>
              <a:t>бизнес-моделирования. </a:t>
            </a:r>
            <a:r>
              <a:rPr lang="ru-RU" sz="2000" dirty="0"/>
              <a:t>EPC может быть использована для настройки системы </a:t>
            </a:r>
            <a:r>
              <a:rPr lang="ru-RU" sz="2000" dirty="0" smtClean="0"/>
              <a:t>планирования ресурсов предприятия</a:t>
            </a:r>
            <a:r>
              <a:rPr lang="ru-RU" sz="2000" dirty="0"/>
              <a:t> (ERP</a:t>
            </a:r>
            <a:r>
              <a:rPr lang="ru-RU" sz="2000" dirty="0" smtClean="0"/>
              <a:t>)</a:t>
            </a:r>
            <a:r>
              <a:rPr lang="ru-RU" sz="2000" dirty="0"/>
              <a:t> и для улучшений </a:t>
            </a:r>
            <a:r>
              <a:rPr lang="ru-RU" sz="2000" dirty="0" smtClean="0"/>
              <a:t>бизнес-процессов.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782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5600" y="415467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BPMN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диаграмма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5600" y="1306048"/>
            <a:ext cx="32858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Язык описания бизнес-процессов опирается на следующие базовые объекты: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Событие;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Действия;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Шлюзы или Развилки;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Поток.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Данные;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(Пул) - набор.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57" y="415467"/>
            <a:ext cx="5734850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5600" y="212267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FURPS+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5600" y="1938098"/>
            <a:ext cx="11468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FURPS</a:t>
            </a:r>
            <a:r>
              <a:rPr lang="ru-RU" dirty="0"/>
              <a:t> — классификация требований к программным системам.</a:t>
            </a:r>
          </a:p>
          <a:p>
            <a:pPr algn="just"/>
            <a:r>
              <a:rPr lang="ru-RU" dirty="0"/>
              <a:t>Образована от первых букв слов: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Functionality</a:t>
            </a:r>
            <a:r>
              <a:rPr lang="ru-RU" dirty="0"/>
              <a:t> — Функциональные требования: свойства, возможности, безопасность. Являются основными, по этим требованиям строятся диаграммы вариантов использования (</a:t>
            </a:r>
            <a:r>
              <a:rPr lang="ru-RU" dirty="0" err="1"/>
              <a:t>Use</a:t>
            </a:r>
            <a:r>
              <a:rPr lang="ru-RU" dirty="0"/>
              <a:t>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diagram</a:t>
            </a:r>
            <a:r>
              <a:rPr lang="ru-RU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Usability</a:t>
            </a:r>
            <a:r>
              <a:rPr lang="ru-RU" dirty="0"/>
              <a:t> — Требования к удобству использования (UX): человеческий фактор, эстетика, последовательность, документация.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Reliability</a:t>
            </a:r>
            <a:r>
              <a:rPr lang="ru-RU" dirty="0"/>
              <a:t> — Требования к надежности: частота возможных сбоев, отказоустойчивость, восстанавливаемость, предсказуемость устойчивости.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Performance</a:t>
            </a:r>
            <a:r>
              <a:rPr lang="ru-RU" dirty="0"/>
              <a:t> — Требования к производительности: время отклика, использование ресурсов, эффективность, мощность, масштабируемость.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Supportability</a:t>
            </a:r>
            <a:r>
              <a:rPr lang="ru-RU" dirty="0"/>
              <a:t> — Требования к поддержке: возможность поддержки, ремонтопригодность, гибкость, модифицируемость, модульность, расширяемость, возможность локализации.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23653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88502" y="975130"/>
            <a:ext cx="7942898" cy="52920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4401502" y="6267160"/>
            <a:ext cx="3167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Начальное окно приложения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77202" y="956507"/>
            <a:ext cx="31676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</a:t>
            </a:r>
            <a:r>
              <a:rPr lang="ru-RU" dirty="0" smtClean="0"/>
              <a:t>кна</a:t>
            </a:r>
            <a:r>
              <a:rPr lang="ru-RU" dirty="0"/>
              <a:t>, всплывающие в случае попытки обращения к несуществующим базам данных и предложения их создать или пополнить.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2" y="4186555"/>
            <a:ext cx="5939790" cy="21932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477202" y="4186555"/>
            <a:ext cx="3167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Формы пополнения баз данных.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462" y="956507"/>
            <a:ext cx="5939790" cy="26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011453" y="6049962"/>
            <a:ext cx="3586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Меню каталога </a:t>
            </a:r>
            <a:r>
              <a:rPr lang="ru-RU" dirty="0" smtClean="0"/>
              <a:t>видеокассет.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67304" y="744298"/>
            <a:ext cx="6475096" cy="5186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53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38353" y="5961062"/>
            <a:ext cx="5618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Меню редактирования каталога видеокассет.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55252" y="835579"/>
            <a:ext cx="6906896" cy="50342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794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4802" y="969963"/>
            <a:ext cx="4234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Результаты операции поиска видеокассеты в базе по названию.</a:t>
            </a:r>
            <a:endParaRPr lang="ru-RU" dirty="0">
              <a:effectLst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744403" y="969963"/>
            <a:ext cx="5391150" cy="31956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03" y="4391265"/>
            <a:ext cx="5391150" cy="20383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24802" y="4391265"/>
            <a:ext cx="4234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Первичное заполнение списка заявок на пополнение.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862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1310" y="1254037"/>
            <a:ext cx="9744363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закрепление основ и углубление знаний в области разработки, анализа и управления программными проектами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приемов разработки проектов программных продуктов с использованием языка моделирования UML, а также диаграмм IDEF0, DFD,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EPC, BPMN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литературу в области разработки диаграмм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Сформулировать основные понятия относительно текущей темы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приемы разработки проектов с использованием языка моделирования UML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диаграмм IDEF0, DFD,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EPC, BPMN,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ПО и разработать требования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FURPS+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06800" y="395054"/>
            <a:ext cx="5689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813650" y="6243241"/>
            <a:ext cx="4590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Меню просмотра клиентской базы.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44102" y="924877"/>
            <a:ext cx="7529195" cy="51377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7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895951" y="5930900"/>
            <a:ext cx="8024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Меню изменения каталога </a:t>
            </a:r>
            <a:r>
              <a:rPr lang="ru-RU" dirty="0" smtClean="0"/>
              <a:t>клиентов </a:t>
            </a:r>
            <a:r>
              <a:rPr lang="ru-RU" dirty="0"/>
              <a:t>и результат изменения количества обращений клиента с номером «630190».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35651" y="960437"/>
            <a:ext cx="7884795" cy="49577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80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81953" y="1313714"/>
            <a:ext cx="46345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Результаты выполнения операций поиска клиентов в базе по номеру телефона.</a:t>
            </a:r>
            <a:endParaRPr lang="ru-RU" dirty="0">
              <a:effectLst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1" y="1313714"/>
            <a:ext cx="6518909" cy="48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350452" y="6037023"/>
            <a:ext cx="8024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Меню просмотра и редактирования списка заявок на пополнение каталога видеокассет с возможностью добавления и удаления.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50393" y="744298"/>
            <a:ext cx="5916613" cy="52927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53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453" y="861060"/>
            <a:ext cx="4685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Результат </a:t>
            </a:r>
            <a:r>
              <a:rPr lang="ru-RU" dirty="0"/>
              <a:t>выполнения операции «Оформить в аренду» для клиента с количеством обращений менее 5 и постоянным клиентом.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084" y="861060"/>
            <a:ext cx="6548783" cy="540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96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47052" y="2579848"/>
            <a:ext cx="8024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Обновление БД сданных в аренду видеокассет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b="78275"/>
          <a:stretch/>
        </p:blipFill>
        <p:spPr bwMode="auto">
          <a:xfrm>
            <a:off x="675005" y="884872"/>
            <a:ext cx="10929996" cy="1604328"/>
          </a:xfrm>
          <a:prstGeom prst="rect">
            <a:avLst/>
          </a:prstGeom>
          <a:ln w="190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02" y="3166828"/>
            <a:ext cx="10929996" cy="2052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7" name="Прямоугольник 6"/>
          <p:cNvSpPr/>
          <p:nvPr/>
        </p:nvSpPr>
        <p:spPr>
          <a:xfrm>
            <a:off x="547051" y="5413488"/>
            <a:ext cx="11026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</a:t>
            </a:r>
            <a:r>
              <a:rPr lang="ru-RU" dirty="0" smtClean="0"/>
              <a:t>бновление </a:t>
            </a:r>
            <a:r>
              <a:rPr lang="ru-RU" dirty="0"/>
              <a:t>каталога кассет после сдачи кассет в прокат (уменьшения количества имеющихся в наличии единиц</a:t>
            </a:r>
            <a:r>
              <a:rPr lang="ru-RU" dirty="0" smtClean="0"/>
              <a:t>).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10974" y="97966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32000" y="5413488"/>
            <a:ext cx="803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Результаты выполнения операции «Оформить прием кассеты обратно» с вариантами испорченной и целой кассет.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51155" y="869030"/>
            <a:ext cx="7818438" cy="44197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47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10974" y="97966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32000" y="5413488"/>
            <a:ext cx="803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Результаты выполнения операции «Оформить прием кассеты обратно» с вариантами испорченной и целой кассет.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51155" y="869030"/>
            <a:ext cx="7818438" cy="44197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657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10974" y="97966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88126" y="2722032"/>
            <a:ext cx="8962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результате целая кассета вернулась в каталог и сработала операция увеличения количества видеокассет с таким названием на 1. 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6076" y="910341"/>
            <a:ext cx="8746373" cy="18116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717601" y="3723004"/>
            <a:ext cx="8832799" cy="16998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594476" y="5540488"/>
            <a:ext cx="8962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Увеличенные значения количества клиентских обращений в сервис.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4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10974" y="97966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05393" y="744297"/>
            <a:ext cx="5473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Результаты предварительной программной проверки вводимых данных на допустимость.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74" y="840231"/>
            <a:ext cx="5661726" cy="5801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7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91208" y="124100"/>
            <a:ext cx="568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8" y="825851"/>
            <a:ext cx="10497228" cy="495016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332081" y="5834654"/>
            <a:ext cx="787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проектирования/разработки системы автоматизации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2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879274" y="402766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816693" y="1506297"/>
            <a:ext cx="86608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проделанного курсового проекта бала проведена работа с литературой в области создания диаграмм и в области написания программного обеспечения. Были сформулированы основные понятия.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Было создано подробное описание для системы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конференция. Были применены: унифицированный язык моделирования UML. Реализованы диаграммы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IDEF0, DFD,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BPMN, EPC.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Была описана классификация требований к программным системам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FURPS+.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были смоделированы бизнес-процессы. Все это выразилось в ряде моделей, диаграмм, описанных и представленных в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отчете.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2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38847" y="2283522"/>
            <a:ext cx="52934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1745" y="5364287"/>
            <a:ext cx="1690255" cy="149371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917046" y="5364287"/>
            <a:ext cx="4429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Антон Грищенко</a:t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18-К-АС1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5044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769049" y="5865114"/>
            <a:ext cx="787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задача разработки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7" y="770432"/>
            <a:ext cx="5306292" cy="509468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5044" y="772482"/>
            <a:ext cx="561992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модель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 одного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главного блок операции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стрелок вхождения данных/инструментов и вывода результата.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каждой функции существует правило сторон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слева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обозначены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(информация и объекты).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сверху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управление(информация для управления, документация).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справа – выходные данные, которые представляют собой результат работы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снизу обозначены механизмы, представляющие собой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ресурсы, выполняющие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(who?)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2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95746" y="122050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423839" y="6066239"/>
            <a:ext cx="787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первого уровня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82" y="768381"/>
            <a:ext cx="5287768" cy="529785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95746" y="2609025"/>
            <a:ext cx="51538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Входными данными являются постановка задачи, заказ на проект и сроки выполнения проекта.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задача разработки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детализирована в четырех задачах: формирование команды, разработка проекта, развертывание и внедрение, а также завершение проекта.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4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95746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09855" y="5771058"/>
            <a:ext cx="6197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задачи формирования команды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55" y="770432"/>
            <a:ext cx="5167744" cy="500062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95746" y="2609025"/>
            <a:ext cx="51538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адача формирования команды детализирована в трех задачах: отбор кандидатов, распределение обязанностей и определения вознаграждений.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3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21146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92519" y="5464028"/>
            <a:ext cx="4209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уровень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-диаграммы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1146" y="1431778"/>
            <a:ext cx="51538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Входными данными, необходимыми для начала работы ПО являются данные кассет, номера и ФИО клиентов, а также запрос на оказание услуги. Управление осуществляется благодаря инструкциям и нормативной документации. Ресурсами, выполняющими поставленную задачу, являются сам работник пункта проката и оборудование, с которого ведется управление программным обеспечением. Результатом выполнения является завершенная сделка.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95" y="770432"/>
            <a:ext cx="5353050" cy="469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46546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92519" y="5464028"/>
            <a:ext cx="4209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уровень декомпозиции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46546" y="1993845"/>
            <a:ext cx="51538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задача оказалась «разбитой» на 4 составляющие: управление (БД) кассет, управление БД клиентов, оформление кассет в прокат и дальнейший их прием обратно в сервис. Все операции осуществляются с использованием ресурсов оператора и оборудования.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292" y="770432"/>
            <a:ext cx="5322256" cy="469359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339125" y="4448364"/>
            <a:ext cx="35190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декомпозиция всех процессов подробно изложена в пояснительной записке.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2708" y="134449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24589" y="5258185"/>
            <a:ext cx="19431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014375"/>
            <a:ext cx="5378121" cy="424381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92708" y="1014375"/>
            <a:ext cx="59413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DFD </a:t>
            </a:r>
            <a:r>
              <a:rPr lang="ru-RU" sz="2000" dirty="0" smtClean="0"/>
              <a:t>диаграмма является нотацией для </a:t>
            </a:r>
            <a:r>
              <a:rPr lang="ru-RU" sz="2000" dirty="0"/>
              <a:t>моделирования информационных систем с точки зрения хранения, обработки и передачи данных. Диаграмма состоит из стрелок (направленных потоков данных), а также из операций, хранилищ данных и внешних сущностей. </a:t>
            </a:r>
            <a:r>
              <a:rPr lang="ru-RU" sz="2000" dirty="0" smtClean="0"/>
              <a:t>В данном случае рассмотрена система работы пункта проката видеокассет. В самом начале внешняя сущность, оператор, запускает ПО. Далее у него возникает 8 возможных действий, каждое из которых далее передает управление программе, которая выполнит все необходимые действия.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303</TotalTime>
  <Words>801</Words>
  <Application>Microsoft Office PowerPoint</Application>
  <PresentationFormat>Широкоэкранный</PresentationFormat>
  <Paragraphs>115</Paragraphs>
  <Slides>31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Times New Roman</vt:lpstr>
      <vt:lpstr>Wingdings</vt:lpstr>
      <vt:lpstr>Сетка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17</cp:revision>
  <dcterms:created xsi:type="dcterms:W3CDTF">2020-05-14T23:19:57Z</dcterms:created>
  <dcterms:modified xsi:type="dcterms:W3CDTF">2020-05-15T04:23:36Z</dcterms:modified>
</cp:coreProperties>
</file>